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4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5" r:id="rId20"/>
    <p:sldId id="276" r:id="rId21"/>
    <p:sldId id="277" r:id="rId22"/>
    <p:sldId id="278" r:id="rId23"/>
    <p:sldId id="279" r:id="rId24"/>
    <p:sldId id="273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252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pPr/>
              <a:t>6/26/2019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pPr/>
              <a:t>6/26/2019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6/26/2019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invoice.nat.gov.tw/index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速算家電子發票作業介紹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852535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7334" y="210393"/>
            <a:ext cx="8596668" cy="5830969"/>
          </a:xfrm>
        </p:spPr>
        <p:txBody>
          <a:bodyPr/>
          <a:lstStyle/>
          <a:p>
            <a:r>
              <a:rPr lang="zh-TW" altLang="en-US" dirty="0" smtClean="0"/>
              <a:t>會出現以下提示請點確定</a:t>
            </a:r>
            <a:endParaRPr lang="en-US" altLang="zh-TW" dirty="0" smtClean="0"/>
          </a:p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130" y="713701"/>
            <a:ext cx="6600825" cy="253365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391" y="3079770"/>
            <a:ext cx="3419475" cy="211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3293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7334" y="250853"/>
            <a:ext cx="8596668" cy="5790509"/>
          </a:xfrm>
        </p:spPr>
        <p:txBody>
          <a:bodyPr/>
          <a:lstStyle/>
          <a:p>
            <a:r>
              <a:rPr lang="zh-TW" altLang="en-US" dirty="0" smtClean="0"/>
              <a:t>會出現匯出成功的畫面</a:t>
            </a:r>
            <a:endParaRPr lang="en-US" altLang="zh-TW" dirty="0" smtClean="0"/>
          </a:p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168" y="911956"/>
            <a:ext cx="9525000" cy="344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625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7334" y="194209"/>
            <a:ext cx="8596668" cy="5847153"/>
          </a:xfrm>
        </p:spPr>
        <p:txBody>
          <a:bodyPr/>
          <a:lstStyle/>
          <a:p>
            <a:r>
              <a:rPr lang="zh-TW" altLang="en-US" dirty="0" smtClean="0"/>
              <a:t>六、存證發票上傳成功之後，要寄送此張發票，電子發票的開立才完成</a:t>
            </a:r>
            <a:endParaRPr lang="en-US" altLang="zh-TW" dirty="0" smtClean="0"/>
          </a:p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304" y="551101"/>
            <a:ext cx="9220200" cy="361950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4" y="4264654"/>
            <a:ext cx="6200775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7489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7334" y="364142"/>
            <a:ext cx="8596668" cy="6392707"/>
          </a:xfrm>
        </p:spPr>
        <p:txBody>
          <a:bodyPr/>
          <a:lstStyle/>
          <a:p>
            <a:r>
              <a:rPr lang="zh-TW" altLang="en-US" dirty="0" smtClean="0"/>
              <a:t>寄送發票需要用工商憑證或是有經過授權的自然人憑證</a:t>
            </a:r>
            <a:endParaRPr lang="en-US" altLang="zh-TW" dirty="0" smtClean="0"/>
          </a:p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777" y="657731"/>
            <a:ext cx="6714920" cy="268428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777" y="3172078"/>
            <a:ext cx="6286500" cy="3350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7155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7334" y="307497"/>
            <a:ext cx="8596668" cy="5733865"/>
          </a:xfrm>
        </p:spPr>
        <p:txBody>
          <a:bodyPr/>
          <a:lstStyle/>
          <a:p>
            <a:r>
              <a:rPr lang="zh-TW" altLang="en-US" dirty="0" smtClean="0"/>
              <a:t>出現以下畫面請點確定</a:t>
            </a:r>
            <a:endParaRPr lang="en-US" altLang="zh-TW" dirty="0" smtClean="0"/>
          </a:p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936" y="695662"/>
            <a:ext cx="9086850" cy="417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9459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7334" y="153749"/>
            <a:ext cx="8596668" cy="5887613"/>
          </a:xfrm>
        </p:spPr>
        <p:txBody>
          <a:bodyPr/>
          <a:lstStyle/>
          <a:p>
            <a:r>
              <a:rPr lang="zh-TW" altLang="en-US" dirty="0" smtClean="0"/>
              <a:t>然後會出現發票寄送中</a:t>
            </a:r>
            <a:endParaRPr lang="en-US" altLang="zh-TW" dirty="0" smtClean="0"/>
          </a:p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614025"/>
            <a:ext cx="9296400" cy="326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7569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7334" y="105197"/>
            <a:ext cx="8596668" cy="5936166"/>
          </a:xfrm>
        </p:spPr>
        <p:txBody>
          <a:bodyPr/>
          <a:lstStyle/>
          <a:p>
            <a:r>
              <a:rPr lang="zh-TW" altLang="en-US" dirty="0" smtClean="0"/>
              <a:t>寄送之後再點入發票自行交付存証上傳會看到已經寄送成功，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 smtClean="0"/>
              <a:t>代表電子發票開立已經完成了</a:t>
            </a:r>
            <a:endParaRPr lang="en-US" altLang="zh-TW" dirty="0" smtClean="0"/>
          </a:p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343" y="1160954"/>
            <a:ext cx="9010650" cy="325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4376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7334" y="307497"/>
            <a:ext cx="8596668" cy="5733865"/>
          </a:xfrm>
        </p:spPr>
        <p:txBody>
          <a:bodyPr/>
          <a:lstStyle/>
          <a:p>
            <a:r>
              <a:rPr lang="zh-TW" altLang="en-US" dirty="0" smtClean="0"/>
              <a:t>若要列印或下載</a:t>
            </a:r>
            <a:r>
              <a:rPr lang="en-US" altLang="zh-TW" dirty="0" smtClean="0"/>
              <a:t>excel</a:t>
            </a:r>
            <a:r>
              <a:rPr lang="zh-TW" altLang="en-US" dirty="0" smtClean="0"/>
              <a:t>檔案，可從平台上的營業人選單內作業</a:t>
            </a:r>
            <a:endParaRPr lang="en-US" altLang="zh-TW" dirty="0" smtClean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0" y="-171450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1837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7334" y="145657"/>
            <a:ext cx="8596668" cy="5895705"/>
          </a:xfrm>
        </p:spPr>
        <p:txBody>
          <a:bodyPr/>
          <a:lstStyle/>
          <a:p>
            <a:r>
              <a:rPr lang="en-US" altLang="zh-TW" dirty="0" smtClean="0"/>
              <a:t>Pdf</a:t>
            </a:r>
            <a:r>
              <a:rPr lang="zh-TW" altLang="en-US" dirty="0" smtClean="0"/>
              <a:t>範本</a:t>
            </a:r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4303" y="293800"/>
            <a:ext cx="4810125" cy="644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3575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42950"/>
          </a:xfrm>
        </p:spPr>
        <p:txBody>
          <a:bodyPr/>
          <a:lstStyle/>
          <a:p>
            <a:r>
              <a:rPr lang="zh-TW" altLang="en-US" dirty="0" smtClean="0"/>
              <a:t>折讓發票操作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7334" y="1323975"/>
            <a:ext cx="8596668" cy="4717387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1525" y="1400174"/>
            <a:ext cx="8362950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電子發票申請使用需知</a:t>
            </a:r>
            <a:r>
              <a:rPr lang="en-US" altLang="zh-TW" dirty="0" smtClean="0"/>
              <a:t>:</a:t>
            </a:r>
            <a:br>
              <a:rPr lang="en-US" altLang="zh-TW" dirty="0" smtClean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b="1" dirty="0" smtClean="0"/>
              <a:t>請到國稅局網站下載或電洽所屬國稅局稽徵所索取相關文件</a:t>
            </a:r>
            <a:r>
              <a:rPr lang="en-US" altLang="zh-TW" b="1" dirty="0" smtClean="0"/>
              <a:t>:</a:t>
            </a:r>
          </a:p>
          <a:p>
            <a:pPr marL="0" indent="0">
              <a:buNone/>
            </a:pPr>
            <a:r>
              <a:rPr lang="en-US" altLang="zh-TW" b="1" dirty="0" smtClean="0"/>
              <a:t>1.</a:t>
            </a:r>
            <a:r>
              <a:rPr lang="zh-TW" altLang="en-US" b="1" dirty="0" smtClean="0"/>
              <a:t>電子</a:t>
            </a:r>
            <a:r>
              <a:rPr lang="zh-TW" altLang="en-US" b="1" dirty="0"/>
              <a:t>發票</a:t>
            </a:r>
            <a:r>
              <a:rPr lang="zh-TW" altLang="en-US" dirty="0"/>
              <a:t>專用</a:t>
            </a:r>
            <a:r>
              <a:rPr lang="zh-TW" altLang="en-US" b="1" dirty="0"/>
              <a:t>字軌</a:t>
            </a:r>
            <a:r>
              <a:rPr lang="zh-TW" altLang="en-US" dirty="0"/>
              <a:t>號碼</a:t>
            </a:r>
            <a:r>
              <a:rPr lang="zh-TW" altLang="en-US" b="1" dirty="0" smtClean="0"/>
              <a:t>申請</a:t>
            </a:r>
            <a:r>
              <a:rPr lang="zh-TW" altLang="en-US" dirty="0" smtClean="0"/>
              <a:t>書</a:t>
            </a:r>
            <a:r>
              <a:rPr lang="en-US" altLang="zh-TW" dirty="0" smtClean="0"/>
              <a:t>2.</a:t>
            </a:r>
            <a:r>
              <a:rPr lang="zh-TW" altLang="en-US" dirty="0" smtClean="0"/>
              <a:t>使用</a:t>
            </a:r>
            <a:r>
              <a:rPr lang="zh-TW" altLang="en-US" b="1" dirty="0"/>
              <a:t>電子發票</a:t>
            </a:r>
            <a:r>
              <a:rPr lang="zh-TW" altLang="en-US" dirty="0"/>
              <a:t>承諾</a:t>
            </a:r>
            <a:r>
              <a:rPr lang="zh-TW" altLang="en-US" dirty="0" smtClean="0"/>
              <a:t>書</a:t>
            </a:r>
            <a:r>
              <a:rPr lang="en-US" altLang="zh-TW" dirty="0" smtClean="0"/>
              <a:t>(</a:t>
            </a:r>
            <a:r>
              <a:rPr lang="zh-TW" altLang="en-US" dirty="0" smtClean="0"/>
              <a:t> </a:t>
            </a:r>
            <a:r>
              <a:rPr lang="en-US" altLang="zh-TW" dirty="0" smtClean="0"/>
              <a:t>b2b</a:t>
            </a:r>
            <a:r>
              <a:rPr lang="zh-TW" altLang="en-US" dirty="0" smtClean="0"/>
              <a:t>平台開立僅需此兩項，請依各地國稅局辦理方式為主</a:t>
            </a:r>
            <a:r>
              <a:rPr lang="en-US" altLang="zh-TW" dirty="0" smtClean="0"/>
              <a:t>)</a:t>
            </a:r>
            <a:endParaRPr lang="zh-TW" altLang="en-US" dirty="0"/>
          </a:p>
          <a:p>
            <a:r>
              <a:rPr lang="zh-TW" altLang="en-US" dirty="0" smtClean="0"/>
              <a:t>請到電子發票整合服務平台登入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 smtClean="0"/>
              <a:t>若貴公司已經有財政部核發的工商憑證卡，在申請電子發票字軌時國稅局會給您一個電子發票平台的登入帳號，您可用工商憑證卡認証相關帳號</a:t>
            </a:r>
            <a:r>
              <a:rPr lang="en-US" altLang="zh-TW" dirty="0" smtClean="0">
                <a:hlinkClick r:id="rId2"/>
              </a:rPr>
              <a:t>https</a:t>
            </a:r>
            <a:r>
              <a:rPr lang="en-US" altLang="zh-TW" dirty="0">
                <a:hlinkClick r:id="rId2"/>
              </a:rPr>
              <a:t>://</a:t>
            </a:r>
            <a:r>
              <a:rPr lang="en-US" altLang="zh-TW" dirty="0" smtClean="0">
                <a:hlinkClick r:id="rId2"/>
              </a:rPr>
              <a:t>www.einvoice.nat.gov.tw/index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 smtClean="0"/>
              <a:t>國稅局提供的帳號是給公司負責人使用，另外請再新增其他需使用的人帳號密碼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 smtClean="0"/>
              <a:t>需操作發票的寄送，請準備操作者的自然人憑證才能使用</a:t>
            </a:r>
            <a:endParaRPr lang="en-US" altLang="zh-TW" dirty="0" smtClean="0"/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455304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95325"/>
          </a:xfrm>
        </p:spPr>
        <p:txBody>
          <a:bodyPr/>
          <a:lstStyle/>
          <a:p>
            <a:r>
              <a:rPr lang="zh-TW" altLang="en-US" dirty="0" smtClean="0"/>
              <a:t>折讓發票操作</a:t>
            </a:r>
            <a:endParaRPr lang="zh-TW" alt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2272" y="1238250"/>
            <a:ext cx="8562703" cy="526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折讓發票操作</a:t>
            </a:r>
            <a:endParaRPr lang="zh-TW" alt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713956" y="691356"/>
            <a:ext cx="22002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2950" y="1504950"/>
            <a:ext cx="7867650" cy="513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76275"/>
          </a:xfrm>
        </p:spPr>
        <p:txBody>
          <a:bodyPr/>
          <a:lstStyle/>
          <a:p>
            <a:r>
              <a:rPr lang="zh-TW" altLang="en-US" dirty="0" smtClean="0"/>
              <a:t>折讓發票操作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2209800"/>
            <a:ext cx="2333625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05100" y="1366838"/>
            <a:ext cx="6896100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33425"/>
          </a:xfrm>
        </p:spPr>
        <p:txBody>
          <a:bodyPr/>
          <a:lstStyle/>
          <a:p>
            <a:r>
              <a:rPr lang="zh-TW" altLang="en-US" dirty="0" smtClean="0"/>
              <a:t>折讓發票操作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4838" y="1338263"/>
            <a:ext cx="9553575" cy="465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42929" y="1362160"/>
            <a:ext cx="10036521" cy="1320800"/>
          </a:xfrm>
        </p:spPr>
        <p:txBody>
          <a:bodyPr/>
          <a:lstStyle/>
          <a:p>
            <a:r>
              <a:rPr lang="zh-TW" altLang="en-US" dirty="0" smtClean="0"/>
              <a:t>     </a:t>
            </a:r>
            <a:r>
              <a:rPr lang="zh-TW" altLang="en-US" b="1" dirty="0" smtClean="0">
                <a:solidFill>
                  <a:srgbClr val="0070C0"/>
                </a:solidFill>
              </a:rPr>
              <a:t>以上為速算家系統與電子發票平台流程介紹</a:t>
            </a:r>
            <a:endParaRPr lang="zh-TW" altLang="en-US" b="1" dirty="0">
              <a:solidFill>
                <a:srgbClr val="0070C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22991" y="2682960"/>
            <a:ext cx="8596668" cy="3880773"/>
          </a:xfrm>
        </p:spPr>
        <p:txBody>
          <a:bodyPr/>
          <a:lstStyle/>
          <a:p>
            <a:r>
              <a:rPr lang="zh-TW" altLang="en-US" dirty="0" smtClean="0"/>
              <a:t>若有相關問題請洽速算家商用軟體部門 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 smtClean="0"/>
              <a:t>04-24918366</a:t>
            </a:r>
          </a:p>
          <a:p>
            <a:pPr marL="0" indent="0">
              <a:buNone/>
            </a:pPr>
            <a:r>
              <a:rPr lang="en-US" altLang="zh-TW" dirty="0">
                <a:latin typeface="+mn-ea"/>
              </a:rPr>
              <a:t/>
            </a:r>
            <a:br>
              <a:rPr lang="en-US" altLang="zh-TW" dirty="0">
                <a:latin typeface="+mn-ea"/>
              </a:rPr>
            </a:br>
            <a:r>
              <a:rPr lang="en-US" altLang="zh-TW" dirty="0" smtClean="0">
                <a:latin typeface="+mn-ea"/>
              </a:rPr>
              <a:t>E-mail:kib48660@seed.net.tw</a:t>
            </a:r>
          </a:p>
          <a:p>
            <a:pPr marL="0" indent="0">
              <a:buNone/>
            </a:pPr>
            <a:r>
              <a:rPr lang="en-US" altLang="zh-TW" dirty="0" err="1" smtClean="0">
                <a:latin typeface="+mn-ea"/>
              </a:rPr>
              <a:t>E-mail:esis.tw@msa.hinet.net</a:t>
            </a:r>
            <a:endParaRPr lang="en-US" altLang="zh-TW" dirty="0" smtClean="0">
              <a:latin typeface="+mn-ea"/>
            </a:endParaRPr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>
                <a:solidFill>
                  <a:srgbClr val="0070C0"/>
                </a:solidFill>
              </a:rPr>
              <a:t> </a:t>
            </a:r>
            <a:r>
              <a:rPr lang="en-US" altLang="zh-TW" dirty="0" smtClean="0">
                <a:solidFill>
                  <a:srgbClr val="0070C0"/>
                </a:solidFill>
              </a:rPr>
              <a:t>                                                                 </a:t>
            </a:r>
            <a:r>
              <a:rPr lang="zh-TW" altLang="en-US" dirty="0" smtClean="0">
                <a:solidFill>
                  <a:srgbClr val="0070C0"/>
                </a:solidFill>
              </a:rPr>
              <a:t>感謝您對速算家系統長久的支持與愛護</a:t>
            </a:r>
            <a:endParaRPr lang="zh-TW" alt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6337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93218"/>
          </a:xfrm>
        </p:spPr>
        <p:txBody>
          <a:bodyPr/>
          <a:lstStyle/>
          <a:p>
            <a:pPr algn="ctr"/>
            <a:r>
              <a:rPr lang="zh-TW" altLang="en-US" dirty="0" smtClean="0"/>
              <a:t>歡迎使用速算家電子發票功能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一、請先到電子發票整合服務平台，申請電子發票號碼配號，配號成功會</a:t>
            </a:r>
            <a:r>
              <a:rPr lang="zh-TW" altLang="en-US" dirty="0" smtClean="0"/>
              <a:t>出現</a:t>
            </a:r>
            <a:r>
              <a:rPr lang="zh-TW" altLang="en-US" dirty="0"/>
              <a:t>以</a:t>
            </a:r>
            <a:r>
              <a:rPr lang="zh-TW" altLang="en-US" dirty="0" smtClean="0"/>
              <a:t>下</a:t>
            </a:r>
            <a:r>
              <a:rPr lang="zh-TW" altLang="en-US" dirty="0" smtClean="0"/>
              <a:t>畫面</a:t>
            </a:r>
            <a:endParaRPr lang="en-US" altLang="zh-TW" dirty="0" smtClean="0"/>
          </a:p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4450" y="2726432"/>
            <a:ext cx="7716262" cy="3612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1067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27592" y="291314"/>
            <a:ext cx="8126801" cy="3479576"/>
          </a:xfrm>
        </p:spPr>
        <p:txBody>
          <a:bodyPr/>
          <a:lstStyle/>
          <a:p>
            <a:r>
              <a:rPr lang="zh-TW" altLang="en-US" dirty="0" smtClean="0"/>
              <a:t>二、將平台上的字軌輸入到速算家系統內</a:t>
            </a:r>
            <a:endParaRPr lang="en-US" altLang="zh-TW" dirty="0" smtClean="0"/>
          </a:p>
          <a:p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6455" y="957936"/>
            <a:ext cx="7210425" cy="2352675"/>
          </a:xfrm>
          <a:prstGeom prst="rect">
            <a:avLst/>
          </a:prstGeom>
        </p:spPr>
      </p:pic>
      <p:sp>
        <p:nvSpPr>
          <p:cNvPr id="5" name="內容版面配置區 2"/>
          <p:cNvSpPr txBox="1">
            <a:spLocks/>
          </p:cNvSpPr>
          <p:nvPr/>
        </p:nvSpPr>
        <p:spPr>
          <a:xfrm>
            <a:off x="1497026" y="3770890"/>
            <a:ext cx="9233851" cy="30871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 smtClean="0"/>
              <a:t>三、在速算家系統內開立發票</a:t>
            </a:r>
            <a:r>
              <a:rPr lang="en-US" altLang="zh-TW" dirty="0" smtClean="0"/>
              <a:t>(</a:t>
            </a:r>
            <a:r>
              <a:rPr lang="zh-TW" altLang="en-US" dirty="0" smtClean="0"/>
              <a:t>可從出貨單登錄的發票號碼內輸入會帶入發票管理系統</a:t>
            </a:r>
            <a:r>
              <a:rPr lang="en-US" altLang="zh-TW" dirty="0" smtClean="0"/>
              <a:t>)</a:t>
            </a:r>
          </a:p>
          <a:p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6455" y="4317709"/>
            <a:ext cx="9012469" cy="2187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829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7333" y="113289"/>
            <a:ext cx="9915140" cy="5952351"/>
          </a:xfrm>
        </p:spPr>
        <p:txBody>
          <a:bodyPr/>
          <a:lstStyle/>
          <a:p>
            <a:r>
              <a:rPr lang="zh-TW" altLang="en-US" dirty="0" smtClean="0"/>
              <a:t>四、到速算家系統內電子發票存証開立，進入之後設定日期區間後開始篩選</a:t>
            </a:r>
            <a:endParaRPr lang="en-US" altLang="zh-TW" dirty="0"/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3" y="485521"/>
            <a:ext cx="7371092" cy="3074974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825" y="2439438"/>
            <a:ext cx="7092898" cy="427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3322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7334" y="218485"/>
            <a:ext cx="8596668" cy="5822877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要轉的是哪幾筆發票資料，就圈選哪幾筆</a:t>
            </a:r>
            <a:r>
              <a:rPr lang="en-US" altLang="zh-TW" dirty="0" smtClean="0"/>
              <a:t>(</a:t>
            </a:r>
            <a:r>
              <a:rPr lang="zh-TW" altLang="en-US" dirty="0" smtClean="0"/>
              <a:t>若要選全部就點全選的選項</a:t>
            </a:r>
            <a:r>
              <a:rPr lang="en-US" altLang="zh-TW" dirty="0" smtClean="0"/>
              <a:t>)</a:t>
            </a:r>
            <a:r>
              <a:rPr lang="zh-TW" altLang="en-US" dirty="0" smtClean="0"/>
              <a:t>然後點選喘出</a:t>
            </a:r>
            <a:r>
              <a:rPr lang="en-US" altLang="zh-TW" dirty="0" smtClean="0"/>
              <a:t>CSV</a:t>
            </a:r>
            <a:r>
              <a:rPr lang="zh-TW" altLang="en-US" dirty="0" smtClean="0"/>
              <a:t>檔</a:t>
            </a:r>
            <a:endParaRPr lang="en-US" altLang="zh-TW" dirty="0" smtClean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8362" y="862012"/>
            <a:ext cx="7915275" cy="513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6173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7334" y="145657"/>
            <a:ext cx="8596668" cy="5895705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轉出後就會提示已經變為已上傳，請點選是</a:t>
            </a:r>
            <a:endParaRPr lang="en-US" altLang="zh-TW" dirty="0" smtClean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592910"/>
            <a:ext cx="7820025" cy="575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1073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7334" y="275129"/>
            <a:ext cx="8596668" cy="5766233"/>
          </a:xfrm>
        </p:spPr>
        <p:txBody>
          <a:bodyPr/>
          <a:lstStyle/>
          <a:p>
            <a:r>
              <a:rPr lang="zh-TW" altLang="en-US" dirty="0" smtClean="0"/>
              <a:t>五、請到電子發票整合服務平台，多元發票交付內的發票自行交付存証上傳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 smtClean="0"/>
              <a:t>點上傳檔</a:t>
            </a:r>
            <a:r>
              <a:rPr lang="zh-TW" altLang="en-US" dirty="0"/>
              <a:t>案</a:t>
            </a:r>
            <a:endParaRPr lang="en-US" altLang="zh-TW" dirty="0" smtClean="0"/>
          </a:p>
          <a:p>
            <a:pPr marL="0" indent="0">
              <a:buNone/>
            </a:pPr>
            <a:endParaRPr lang="en-US" altLang="zh-TW" dirty="0" smtClean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891" y="1027688"/>
            <a:ext cx="8963025" cy="4839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2626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7334" y="202301"/>
            <a:ext cx="8596668" cy="5839062"/>
          </a:xfrm>
        </p:spPr>
        <p:txBody>
          <a:bodyPr/>
          <a:lstStyle/>
          <a:p>
            <a:r>
              <a:rPr lang="zh-TW" altLang="en-US" dirty="0" smtClean="0"/>
              <a:t>然後先點瀏覽，然後選取要傳的檔案，選取存證開立發票再點上傳</a:t>
            </a:r>
            <a:endParaRPr lang="en-US" altLang="zh-TW" dirty="0" smtClean="0"/>
          </a:p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655455"/>
            <a:ext cx="10246826" cy="427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650352"/>
      </p:ext>
    </p:extLst>
  </p:cSld>
  <p:clrMapOvr>
    <a:masterClrMapping/>
  </p:clrMapOvr>
</p:sld>
</file>

<file path=ppt/theme/theme1.xml><?xml version="1.0" encoding="utf-8"?>
<a:theme xmlns:a="http://schemas.openxmlformats.org/drawingml/2006/main" name="多面向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14571</TotalTime>
  <Words>501</Words>
  <Application>Microsoft Office PowerPoint</Application>
  <PresentationFormat>寬螢幕</PresentationFormat>
  <Paragraphs>41</Paragraphs>
  <Slides>24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24</vt:i4>
      </vt:variant>
    </vt:vector>
  </HeadingPairs>
  <TitlesOfParts>
    <vt:vector size="29" baseType="lpstr">
      <vt:lpstr>微軟正黑體</vt:lpstr>
      <vt:lpstr>Arial</vt:lpstr>
      <vt:lpstr>Trebuchet MS</vt:lpstr>
      <vt:lpstr>Wingdings 3</vt:lpstr>
      <vt:lpstr>多面向</vt:lpstr>
      <vt:lpstr>速算家電子發票作業介紹</vt:lpstr>
      <vt:lpstr>電子發票申請使用需知: </vt:lpstr>
      <vt:lpstr>歡迎使用速算家電子發票功能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折讓發票操作</vt:lpstr>
      <vt:lpstr>折讓發票操作</vt:lpstr>
      <vt:lpstr>折讓發票操作</vt:lpstr>
      <vt:lpstr>折讓發票操作</vt:lpstr>
      <vt:lpstr>折讓發票操作</vt:lpstr>
      <vt:lpstr>     以上為速算家系統與電子發票平台流程介紹</vt:lpstr>
    </vt:vector>
  </TitlesOfParts>
  <Company>SYNNEX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速算家電子發票作業介紹</dc:title>
  <dc:creator>user</dc:creator>
  <cp:lastModifiedBy>user</cp:lastModifiedBy>
  <cp:revision>17</cp:revision>
  <dcterms:created xsi:type="dcterms:W3CDTF">2019-06-13T01:59:53Z</dcterms:created>
  <dcterms:modified xsi:type="dcterms:W3CDTF">2019-06-26T02:43:55Z</dcterms:modified>
</cp:coreProperties>
</file>